
<file path=[Content_Types].xml><?xml version="1.0" encoding="utf-8"?>
<Types xmlns="http://schemas.openxmlformats.org/package/2006/content-types">
  <Default Extension="svg" ContentType="image/svg+xml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8288000" cy="10287000"/>
  <p:notesSz cx="18288000" cy="10287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54" d="100"/>
          <a:sy n="54" d="100"/>
        </p:scale>
        <p:origin x="754" y="29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 /><Relationship Id="rId11" Type="http://schemas.openxmlformats.org/officeDocument/2006/relationships/tableStyles" Target="tableStyles.xml" /><Relationship Id="rId12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media1.sv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media2.svg"/><Relationship Id="rId4" Type="http://schemas.openxmlformats.org/officeDocument/2006/relationships/image" Target="../media/image3.png"/><Relationship Id="rId5" Type="http://schemas.openxmlformats.org/officeDocument/2006/relationships/image" Target="../media/media3.sv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media4.svg"/><Relationship Id="rId4" Type="http://schemas.openxmlformats.org/officeDocument/2006/relationships/image" Target="../media/image8.png"/><Relationship Id="rId5" Type="http://schemas.openxmlformats.org/officeDocument/2006/relationships/image" Target="../media/media5.svg"/><Relationship Id="rId6" Type="http://schemas.openxmlformats.org/officeDocument/2006/relationships/image" Target="../media/image9.png"/><Relationship Id="rId7" Type="http://schemas.openxmlformats.org/officeDocument/2006/relationships/image" Target="../media/media6.svg"/><Relationship Id="rId8" Type="http://schemas.openxmlformats.org/officeDocument/2006/relationships/image" Target="../media/image10.png"/><Relationship Id="rId9" Type="http://schemas.openxmlformats.org/officeDocument/2006/relationships/image" Target="../media/media7.svg"/><Relationship Id="rId10" Type="http://schemas.openxmlformats.org/officeDocument/2006/relationships/image" Target="../media/image11.png"/><Relationship Id="rId11" Type="http://schemas.openxmlformats.org/officeDocument/2006/relationships/image" Target="../media/media8.svg"/><Relationship Id="rId12" Type="http://schemas.openxmlformats.org/officeDocument/2006/relationships/image" Target="../media/image12.png"/><Relationship Id="rId13" Type="http://schemas.openxmlformats.org/officeDocument/2006/relationships/image" Target="../media/media9.svg"/><Relationship Id="rId14" Type="http://schemas.openxmlformats.org/officeDocument/2006/relationships/image" Target="../media/image13.png"/><Relationship Id="rId15" Type="http://schemas.openxmlformats.org/officeDocument/2006/relationships/image" Target="../media/media10.svg"/><Relationship Id="rId16" Type="http://schemas.openxmlformats.org/officeDocument/2006/relationships/image" Target="../media/image14.png"/><Relationship Id="rId17" Type="http://schemas.openxmlformats.org/officeDocument/2006/relationships/image" Target="../media/media11.svg"/><Relationship Id="rId18" Type="http://schemas.openxmlformats.org/officeDocument/2006/relationships/image" Target="../media/image15.png"/><Relationship Id="rId19" Type="http://schemas.openxmlformats.org/officeDocument/2006/relationships/image" Target="../media/media12.svg"/><Relationship Id="rId20" Type="http://schemas.openxmlformats.org/officeDocument/2006/relationships/image" Target="../media/image16.png"/><Relationship Id="rId21" Type="http://schemas.openxmlformats.org/officeDocument/2006/relationships/image" Target="../media/media13.svg"/><Relationship Id="rId22" Type="http://schemas.openxmlformats.org/officeDocument/2006/relationships/image" Target="../media/image17.png"/><Relationship Id="rId23" Type="http://schemas.openxmlformats.org/officeDocument/2006/relationships/image" Target="../media/media14.sv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media15.svg"/><Relationship Id="rId4" Type="http://schemas.openxmlformats.org/officeDocument/2006/relationships/image" Target="../media/image19.png"/><Relationship Id="rId5" Type="http://schemas.openxmlformats.org/officeDocument/2006/relationships/image" Target="../media/media16.svg"/><Relationship Id="rId6" Type="http://schemas.openxmlformats.org/officeDocument/2006/relationships/image" Target="../media/image20.png"/><Relationship Id="rId7" Type="http://schemas.openxmlformats.org/officeDocument/2006/relationships/image" Target="../media/media17.svg"/><Relationship Id="rId8" Type="http://schemas.openxmlformats.org/officeDocument/2006/relationships/image" Target="../media/image21.png"/><Relationship Id="rId9" Type="http://schemas.openxmlformats.org/officeDocument/2006/relationships/image" Target="../media/media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D55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651750" y="651750"/>
            <a:ext cx="16984499" cy="8983499"/>
            <a:chOff x="0" y="0"/>
            <a:chExt cx="22645999" cy="11977999"/>
          </a:xfrm>
        </p:grpSpPr>
        <p:grpSp>
          <p:nvGrpSpPr>
            <p:cNvPr id="3" name="Group 3"/>
            <p:cNvGrpSpPr/>
            <p:nvPr/>
          </p:nvGrpSpPr>
          <p:grpSpPr bwMode="auto">
            <a:xfrm>
              <a:off x="0" y="0"/>
              <a:ext cx="22645999" cy="11977999"/>
              <a:chOff x="0" y="0"/>
              <a:chExt cx="5745374" cy="3038863"/>
            </a:xfrm>
          </p:grpSpPr>
          <p:sp>
            <p:nvSpPr>
              <p:cNvPr id="4" name="Freeform 4"/>
              <p:cNvSpPr/>
              <p:nvPr/>
            </p:nvSpPr>
            <p:spPr bwMode="auto">
              <a:xfrm>
                <a:off x="0" y="0"/>
                <a:ext cx="5745374" cy="3038863"/>
              </a:xfrm>
              <a:custGeom>
                <a:avLst/>
                <a:gdLst/>
                <a:ahLst/>
                <a:cxnLst/>
                <a:rect l="l" t="t" r="r" b="b"/>
                <a:pathLst>
                  <a:path w="5745374" h="3038863" fill="norm" stroke="1" extrusionOk="0">
                    <a:moveTo>
                      <a:pt x="5620914" y="3038863"/>
                    </a:moveTo>
                    <a:lnTo>
                      <a:pt x="124460" y="3038863"/>
                    </a:lnTo>
                    <a:cubicBezTo>
                      <a:pt x="55880" y="3038863"/>
                      <a:pt x="0" y="2982983"/>
                      <a:pt x="0" y="291440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20914" y="0"/>
                    </a:lnTo>
                    <a:cubicBezTo>
                      <a:pt x="5689494" y="0"/>
                      <a:pt x="5745374" y="55880"/>
                      <a:pt x="5745374" y="124460"/>
                    </a:cubicBezTo>
                    <a:lnTo>
                      <a:pt x="5745374" y="2914403"/>
                    </a:lnTo>
                    <a:cubicBezTo>
                      <a:pt x="5745374" y="2982983"/>
                      <a:pt x="5689494" y="3038863"/>
                      <a:pt x="5620914" y="303886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5" name="AutoShape 5"/>
            <p:cNvSpPr/>
            <p:nvPr/>
          </p:nvSpPr>
          <p:spPr bwMode="auto">
            <a:xfrm>
              <a:off x="0" y="1266422"/>
              <a:ext cx="22645999" cy="0"/>
            </a:xfrm>
            <a:prstGeom prst="line">
              <a:avLst/>
            </a:prstGeom>
            <a:grpFill/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 bwMode="auto">
            <a:xfrm rot="-10800000">
              <a:off x="1386781" y="502600"/>
              <a:ext cx="289704" cy="289704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DECED"/>
              </a:solidFill>
            </p:spPr>
          </p:sp>
        </p:grpSp>
        <p:grpSp>
          <p:nvGrpSpPr>
            <p:cNvPr id="8" name="Group 8"/>
            <p:cNvGrpSpPr/>
            <p:nvPr/>
          </p:nvGrpSpPr>
          <p:grpSpPr bwMode="auto">
            <a:xfrm rot="-10800000">
              <a:off x="1039939" y="502600"/>
              <a:ext cx="289704" cy="289704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D558"/>
              </a:solidFill>
            </p:spPr>
          </p:sp>
        </p:grpSp>
        <p:grpSp>
          <p:nvGrpSpPr>
            <p:cNvPr id="10" name="Group 10"/>
            <p:cNvGrpSpPr/>
            <p:nvPr/>
          </p:nvGrpSpPr>
          <p:grpSpPr bwMode="auto">
            <a:xfrm rot="-10800000">
              <a:off x="693100" y="502600"/>
              <a:ext cx="289704" cy="289704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71717"/>
              </a:solidFill>
            </p:spPr>
          </p:sp>
        </p:grpSp>
      </p:grpSp>
      <p:sp>
        <p:nvSpPr>
          <p:cNvPr id="12" name="Freeform 12"/>
          <p:cNvSpPr/>
          <p:nvPr/>
        </p:nvSpPr>
        <p:spPr bwMode="auto">
          <a:xfrm>
            <a:off x="13930346" y="2571732"/>
            <a:ext cx="4357654" cy="8079884"/>
          </a:xfrm>
          <a:custGeom>
            <a:avLst/>
            <a:gdLst/>
            <a:ahLst/>
            <a:cxnLst/>
            <a:rect l="l" t="t" r="r" b="b"/>
            <a:pathLst>
              <a:path w="7874335" h="18748418" fill="norm" stroke="1" extrusionOk="0">
                <a:moveTo>
                  <a:pt x="0" y="0"/>
                </a:moveTo>
                <a:lnTo>
                  <a:pt x="7874335" y="0"/>
                </a:lnTo>
                <a:lnTo>
                  <a:pt x="7874335" y="18748418"/>
                </a:lnTo>
                <a:lnTo>
                  <a:pt x="0" y="187484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/>
          </a:blipFill>
        </p:spPr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643274" y="2071665"/>
            <a:ext cx="978700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45085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b="1" i="0" u="none" strike="noStrike" cap="none">
                <a:ln>
                  <a:noFill/>
                </a:ln>
                <a:solidFill>
                  <a:schemeClr val="tx1"/>
                </a:solidFill>
                <a:latin typeface="Calibri"/>
                <a:cs typeface="Times New Roman"/>
              </a:rPr>
              <a:t>Семинар для педагогов </a:t>
            </a:r>
            <a:endParaRPr lang="ru-RU" sz="4000" b="0" i="0" u="none" strike="noStrike" cap="none">
              <a:ln>
                <a:noFill/>
              </a:ln>
              <a:solidFill>
                <a:schemeClr val="tx1"/>
              </a:solidFill>
              <a:latin typeface="Calibri"/>
              <a:cs typeface="Arial"/>
            </a:endParaRPr>
          </a:p>
          <a:p>
            <a:pPr marL="0" marR="0" lvl="0" indent="45085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000" b="1" i="0" u="none" strike="noStrike" cap="none">
                <a:ln>
                  <a:noFill/>
                </a:ln>
                <a:solidFill>
                  <a:schemeClr val="tx1"/>
                </a:solidFill>
                <a:latin typeface="Calibri"/>
                <a:cs typeface="Times New Roman"/>
              </a:rPr>
              <a:t>«Особенности работы с детьми участников СВО»</a:t>
            </a:r>
            <a:endParaRPr lang="ru-RU" sz="4000" b="0" i="0" u="none" strike="noStrike" cap="none">
              <a:ln>
                <a:noFill/>
              </a:ln>
              <a:solidFill>
                <a:schemeClr val="tx1"/>
              </a:solidFill>
              <a:latin typeface="Calibri"/>
              <a:cs typeface="Arial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714448" y="4429120"/>
            <a:ext cx="1228733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Цель семинара: </a:t>
            </a:r>
            <a:r>
              <a:rPr lang="ru-RU" sz="320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поз</a:t>
            </a:r>
            <a:r>
              <a:rPr lang="ru-RU" sz="32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накомить педагогов с психологическими особенностями детей, чьи родители/родственники участвуют в боевых действиях, и дать инструменты для их поддержки в учебном процессе.</a:t>
            </a:r>
            <a:endParaRPr/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3200">
              <a:solidFill>
                <a:srgbClr val="404040"/>
              </a:solidFill>
              <a:cs typeface="Arial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3200" b="0" i="0" u="none" strike="noStrike" cap="none">
              <a:ln>
                <a:noFill/>
              </a:ln>
              <a:solidFill>
                <a:srgbClr val="404040"/>
              </a:solidFill>
              <a:cs typeface="Arial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3200">
              <a:solidFill>
                <a:srgbClr val="404040"/>
              </a:solidFill>
              <a:cs typeface="Arial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200" b="0" i="0" u="none" strike="noStrike" cap="none">
                <a:ln>
                  <a:noFill/>
                </a:ln>
                <a:solidFill>
                  <a:srgbClr val="404040"/>
                </a:solidFill>
                <a:cs typeface="Arial"/>
              </a:rPr>
              <a:t>Проводит педагог-психолог</a:t>
            </a:r>
            <a:endParaRPr/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3200">
              <a:solidFill>
                <a:srgbClr val="404040"/>
              </a:solidFill>
              <a:cs typeface="Arial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32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814B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651750" y="651750"/>
            <a:ext cx="16984499" cy="8983499"/>
            <a:chOff x="0" y="0"/>
            <a:chExt cx="5745374" cy="3038863"/>
          </a:xfrm>
        </p:grpSpPr>
        <p:sp>
          <p:nvSpPr>
            <p:cNvPr id="3" name="Freeform 3"/>
            <p:cNvSpPr/>
            <p:nvPr/>
          </p:nvSpPr>
          <p:spPr bwMode="auto">
            <a:xfrm>
              <a:off x="0" y="0"/>
              <a:ext cx="5745374" cy="3038863"/>
            </a:xfrm>
            <a:custGeom>
              <a:avLst/>
              <a:gdLst/>
              <a:ahLst/>
              <a:cxnLst/>
              <a:rect l="l" t="t" r="r" b="b"/>
              <a:pathLst>
                <a:path w="5745374" h="3038863" fill="norm" stroke="1" extrusionOk="0">
                  <a:moveTo>
                    <a:pt x="5620914" y="3038863"/>
                  </a:moveTo>
                  <a:lnTo>
                    <a:pt x="124460" y="3038863"/>
                  </a:lnTo>
                  <a:cubicBezTo>
                    <a:pt x="55880" y="3038863"/>
                    <a:pt x="0" y="2982983"/>
                    <a:pt x="0" y="291440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20914" y="0"/>
                  </a:lnTo>
                  <a:cubicBezTo>
                    <a:pt x="5689494" y="0"/>
                    <a:pt x="5745374" y="55880"/>
                    <a:pt x="5745374" y="124460"/>
                  </a:cubicBezTo>
                  <a:lnTo>
                    <a:pt x="5745374" y="2914403"/>
                  </a:lnTo>
                  <a:cubicBezTo>
                    <a:pt x="5745374" y="2982983"/>
                    <a:pt x="5689494" y="3038863"/>
                    <a:pt x="5620914" y="303886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 bwMode="auto">
          <a:xfrm rot="-10800000">
            <a:off x="1691836" y="1028700"/>
            <a:ext cx="217278" cy="217278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 bwMode="auto"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 fill="norm" stroke="1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DECED"/>
            </a:solidFill>
          </p:spPr>
        </p:sp>
      </p:grpSp>
      <p:grpSp>
        <p:nvGrpSpPr>
          <p:cNvPr id="6" name="Group 6"/>
          <p:cNvGrpSpPr/>
          <p:nvPr/>
        </p:nvGrpSpPr>
        <p:grpSpPr bwMode="auto">
          <a:xfrm rot="-10800000">
            <a:off x="1431705" y="1028700"/>
            <a:ext cx="217278" cy="217278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 bwMode="auto"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 fill="norm" stroke="1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814B"/>
            </a:solidFill>
          </p:spPr>
        </p:sp>
      </p:grpSp>
      <p:grpSp>
        <p:nvGrpSpPr>
          <p:cNvPr id="8" name="Group 8"/>
          <p:cNvGrpSpPr/>
          <p:nvPr/>
        </p:nvGrpSpPr>
        <p:grpSpPr bwMode="auto">
          <a:xfrm rot="-10800000">
            <a:off x="1171575" y="1028700"/>
            <a:ext cx="217278" cy="217278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 bwMode="auto"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 fill="norm" stroke="1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71717"/>
            </a:solidFill>
          </p:spPr>
        </p:sp>
      </p:grpSp>
      <p:sp>
        <p:nvSpPr>
          <p:cNvPr id="10" name="Freeform 10"/>
          <p:cNvSpPr/>
          <p:nvPr/>
        </p:nvSpPr>
        <p:spPr bwMode="auto">
          <a:xfrm>
            <a:off x="15859172" y="4357682"/>
            <a:ext cx="2428828" cy="7000924"/>
          </a:xfrm>
          <a:custGeom>
            <a:avLst/>
            <a:gdLst/>
            <a:ahLst/>
            <a:cxnLst/>
            <a:rect l="l" t="t" r="r" b="b"/>
            <a:pathLst>
              <a:path w="3488083" h="12457438" fill="norm" stroke="1" extrusionOk="0">
                <a:moveTo>
                  <a:pt x="0" y="0"/>
                </a:moveTo>
                <a:lnTo>
                  <a:pt x="3488083" y="0"/>
                </a:lnTo>
                <a:lnTo>
                  <a:pt x="3488083" y="12457438"/>
                </a:lnTo>
                <a:lnTo>
                  <a:pt x="0" y="124574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/>
          </a:blipFill>
        </p:spPr>
      </p:sp>
      <p:sp>
        <p:nvSpPr>
          <p:cNvPr id="11" name="Freeform 11"/>
          <p:cNvSpPr/>
          <p:nvPr/>
        </p:nvSpPr>
        <p:spPr bwMode="auto">
          <a:xfrm flipH="1">
            <a:off x="496466" y="2151399"/>
            <a:ext cx="3120268" cy="10338237"/>
          </a:xfrm>
          <a:custGeom>
            <a:avLst/>
            <a:gdLst/>
            <a:ahLst/>
            <a:cxnLst/>
            <a:rect l="l" t="t" r="r" b="b"/>
            <a:pathLst>
              <a:path w="3120268" h="10338237" fill="norm" stroke="1" extrusionOk="0">
                <a:moveTo>
                  <a:pt x="3120267" y="0"/>
                </a:moveTo>
                <a:lnTo>
                  <a:pt x="0" y="0"/>
                </a:lnTo>
                <a:lnTo>
                  <a:pt x="0" y="10338237"/>
                </a:lnTo>
                <a:lnTo>
                  <a:pt x="3120267" y="10338237"/>
                </a:lnTo>
                <a:lnTo>
                  <a:pt x="3120267" y="0"/>
                </a:lnTo>
                <a:close/>
              </a:path>
            </a:pathLst>
          </a:custGeom>
          <a:blipFill>
            <a:blip r:embed="rId4"/>
            <a:stretch/>
          </a:blipFill>
        </p:spPr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786150" y="3143236"/>
            <a:ext cx="1278740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Дети из таких семей часто сталкиваются с:</a:t>
            </a:r>
            <a:endParaRPr/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Травмой разлуки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 (страх потери близкого, чувство незащищенности).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Вторичной травмой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 (эмоциональное выгорание из-за переживаний за родителя).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Амбивалентными чувствами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 (гордость за родителя + злость за его отсутствие).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Социальной стигматизацией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 (страх осуждения сверстников, вопросы вроде «Почему твой папа военный?»).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000728" y="1285848"/>
            <a:ext cx="71237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>
                <a:latin typeface="Calibri"/>
              </a:rPr>
              <a:t>Психологический портрет ребенка</a:t>
            </a:r>
            <a:endParaRPr lang="ru-RU" sz="3600"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D55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651750" y="651750"/>
            <a:ext cx="16984499" cy="8983499"/>
            <a:chOff x="0" y="0"/>
            <a:chExt cx="22645999" cy="11977999"/>
          </a:xfrm>
        </p:grpSpPr>
        <p:grpSp>
          <p:nvGrpSpPr>
            <p:cNvPr id="3" name="Group 3"/>
            <p:cNvGrpSpPr/>
            <p:nvPr/>
          </p:nvGrpSpPr>
          <p:grpSpPr bwMode="auto">
            <a:xfrm>
              <a:off x="0" y="0"/>
              <a:ext cx="22645999" cy="11977999"/>
              <a:chOff x="0" y="0"/>
              <a:chExt cx="5745374" cy="3038863"/>
            </a:xfrm>
          </p:grpSpPr>
          <p:sp>
            <p:nvSpPr>
              <p:cNvPr id="4" name="Freeform 4"/>
              <p:cNvSpPr/>
              <p:nvPr/>
            </p:nvSpPr>
            <p:spPr bwMode="auto">
              <a:xfrm>
                <a:off x="0" y="0"/>
                <a:ext cx="5745374" cy="3038863"/>
              </a:xfrm>
              <a:custGeom>
                <a:avLst/>
                <a:gdLst/>
                <a:ahLst/>
                <a:cxnLst/>
                <a:rect l="l" t="t" r="r" b="b"/>
                <a:pathLst>
                  <a:path w="5745374" h="3038863" fill="norm" stroke="1" extrusionOk="0">
                    <a:moveTo>
                      <a:pt x="5620914" y="3038863"/>
                    </a:moveTo>
                    <a:lnTo>
                      <a:pt x="124460" y="3038863"/>
                    </a:lnTo>
                    <a:cubicBezTo>
                      <a:pt x="55880" y="3038863"/>
                      <a:pt x="0" y="2982983"/>
                      <a:pt x="0" y="291440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20914" y="0"/>
                    </a:lnTo>
                    <a:cubicBezTo>
                      <a:pt x="5689494" y="0"/>
                      <a:pt x="5745374" y="55880"/>
                      <a:pt x="5745374" y="124460"/>
                    </a:cubicBezTo>
                    <a:lnTo>
                      <a:pt x="5745374" y="2914403"/>
                    </a:lnTo>
                    <a:cubicBezTo>
                      <a:pt x="5745374" y="2982983"/>
                      <a:pt x="5689494" y="3038863"/>
                      <a:pt x="5620914" y="303886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5" name="AutoShape 5"/>
            <p:cNvSpPr/>
            <p:nvPr/>
          </p:nvSpPr>
          <p:spPr bwMode="auto">
            <a:xfrm>
              <a:off x="0" y="1266422"/>
              <a:ext cx="22645999" cy="0"/>
            </a:xfrm>
            <a:prstGeom prst="line">
              <a:avLst/>
            </a:prstGeom>
            <a:grpFill/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 bwMode="auto">
            <a:xfrm rot="-10800000">
              <a:off x="1386781" y="502600"/>
              <a:ext cx="289704" cy="289704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DECED"/>
              </a:solidFill>
            </p:spPr>
          </p:sp>
        </p:grpSp>
        <p:grpSp>
          <p:nvGrpSpPr>
            <p:cNvPr id="8" name="Group 8"/>
            <p:cNvGrpSpPr/>
            <p:nvPr/>
          </p:nvGrpSpPr>
          <p:grpSpPr bwMode="auto">
            <a:xfrm rot="-10800000">
              <a:off x="1039939" y="502600"/>
              <a:ext cx="289704" cy="289704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D558"/>
              </a:solidFill>
            </p:spPr>
          </p:sp>
        </p:grpSp>
        <p:grpSp>
          <p:nvGrpSpPr>
            <p:cNvPr id="10" name="Group 10"/>
            <p:cNvGrpSpPr/>
            <p:nvPr/>
          </p:nvGrpSpPr>
          <p:grpSpPr bwMode="auto">
            <a:xfrm rot="-10800000">
              <a:off x="693100" y="502600"/>
              <a:ext cx="289704" cy="289704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71717"/>
              </a:solidFill>
            </p:spPr>
          </p:sp>
        </p:grpSp>
      </p:grp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571572" y="2214542"/>
            <a:ext cx="7572364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571500" marR="0" lvl="0" indent="-57150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>
                <a:tab pos="457200" algn="l"/>
              </a:tabLst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Эмоциональные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: тревожность, плаксивость, агрессия, апатия.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571500" marR="0" lvl="0" indent="-57150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>
                <a:tab pos="457200" algn="l"/>
              </a:tabLst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Когнитивные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: снижение концентрации, ухудшение памяти, «застревание» на теме войны.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571500" marR="0" lvl="0" indent="-57150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>
                <a:tab pos="457200" algn="l"/>
              </a:tabLst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Поведенческие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: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457200" marR="0" lvl="1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Регресс (например, ребенок </a:t>
            </a:r>
            <a:r>
              <a:rPr lang="ru-RU" sz="3000">
                <a:solidFill>
                  <a:srgbClr val="404040"/>
                </a:solidFill>
                <a:ea typeface="Times New Roman"/>
                <a:cs typeface="Arial"/>
              </a:rPr>
              <a:t>7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 лет начинает сосать палец).</a:t>
            </a:r>
            <a:endParaRPr lang="ru-RU" sz="3000" b="0" i="0" u="none" strike="noStrike" cap="none">
              <a:ln>
                <a:noFill/>
              </a:ln>
              <a:solidFill>
                <a:srgbClr val="404040"/>
              </a:solidFill>
              <a:cs typeface="Arial"/>
            </a:endParaRPr>
          </a:p>
          <a:p>
            <a:pPr marL="457200" marR="0" lvl="1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Избегание социальных контактов или, наоборот, провокации.</a:t>
            </a:r>
            <a:endParaRPr lang="ru-RU" sz="3000" b="0" i="0" u="none" strike="noStrike" cap="none">
              <a:ln>
                <a:noFill/>
              </a:ln>
              <a:solidFill>
                <a:srgbClr val="404040"/>
              </a:solidFill>
              <a:cs typeface="Arial"/>
            </a:endParaRPr>
          </a:p>
          <a:p>
            <a:pPr marL="457200" marR="0" lvl="1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Ритуальные действия («Если я научусь читать, то папа вернется»).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lang="ru-RU" sz="1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4786282" y="785782"/>
            <a:ext cx="8417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r>
              <a:rPr lang="ru-RU" sz="3600" b="1">
                <a:solidFill>
                  <a:srgbClr val="404040"/>
                </a:solidFill>
                <a:latin typeface="Calibri"/>
                <a:ea typeface="Times New Roman"/>
                <a:cs typeface="Arial"/>
              </a:rPr>
              <a:t>Типичные реакции и поведение ребенка</a:t>
            </a:r>
            <a:endParaRPr/>
          </a:p>
        </p:txBody>
      </p:sp>
      <p:pic>
        <p:nvPicPr>
          <p:cNvPr id="14" name="Рисунок 13" descr="7b80bda62c5911f0bb5452aa4dba7032_1.jpe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715768" y="2786046"/>
            <a:ext cx="5591180" cy="5591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814B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651750" y="651750"/>
            <a:ext cx="16984499" cy="8983499"/>
            <a:chOff x="0" y="0"/>
            <a:chExt cx="22645999" cy="11977999"/>
          </a:xfrm>
        </p:grpSpPr>
        <p:grpSp>
          <p:nvGrpSpPr>
            <p:cNvPr id="3" name="Group 3"/>
            <p:cNvGrpSpPr/>
            <p:nvPr/>
          </p:nvGrpSpPr>
          <p:grpSpPr bwMode="auto">
            <a:xfrm>
              <a:off x="0" y="0"/>
              <a:ext cx="22645999" cy="11977999"/>
              <a:chOff x="0" y="0"/>
              <a:chExt cx="5745374" cy="3038863"/>
            </a:xfrm>
          </p:grpSpPr>
          <p:sp>
            <p:nvSpPr>
              <p:cNvPr id="4" name="Freeform 4"/>
              <p:cNvSpPr/>
              <p:nvPr/>
            </p:nvSpPr>
            <p:spPr bwMode="auto">
              <a:xfrm>
                <a:off x="0" y="0"/>
                <a:ext cx="5745374" cy="3038863"/>
              </a:xfrm>
              <a:custGeom>
                <a:avLst/>
                <a:gdLst/>
                <a:ahLst/>
                <a:cxnLst/>
                <a:rect l="l" t="t" r="r" b="b"/>
                <a:pathLst>
                  <a:path w="5745374" h="3038863" fill="norm" stroke="1" extrusionOk="0">
                    <a:moveTo>
                      <a:pt x="5620914" y="3038863"/>
                    </a:moveTo>
                    <a:lnTo>
                      <a:pt x="124460" y="3038863"/>
                    </a:lnTo>
                    <a:cubicBezTo>
                      <a:pt x="55880" y="3038863"/>
                      <a:pt x="0" y="2982983"/>
                      <a:pt x="0" y="291440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20914" y="0"/>
                    </a:lnTo>
                    <a:cubicBezTo>
                      <a:pt x="5689494" y="0"/>
                      <a:pt x="5745374" y="55880"/>
                      <a:pt x="5745374" y="124460"/>
                    </a:cubicBezTo>
                    <a:lnTo>
                      <a:pt x="5745374" y="2914403"/>
                    </a:lnTo>
                    <a:cubicBezTo>
                      <a:pt x="5745374" y="2982983"/>
                      <a:pt x="5689494" y="3038863"/>
                      <a:pt x="5620914" y="303886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5" name="AutoShape 5"/>
            <p:cNvSpPr/>
            <p:nvPr/>
          </p:nvSpPr>
          <p:spPr bwMode="auto">
            <a:xfrm>
              <a:off x="0" y="1266422"/>
              <a:ext cx="22645999" cy="0"/>
            </a:xfrm>
            <a:prstGeom prst="line">
              <a:avLst/>
            </a:prstGeom>
            <a:grpFill/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 bwMode="auto">
            <a:xfrm rot="-10800000">
              <a:off x="1386781" y="502600"/>
              <a:ext cx="289704" cy="289704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DECED"/>
              </a:solidFill>
            </p:spPr>
          </p:sp>
        </p:grpSp>
        <p:grpSp>
          <p:nvGrpSpPr>
            <p:cNvPr id="8" name="Group 8"/>
            <p:cNvGrpSpPr/>
            <p:nvPr/>
          </p:nvGrpSpPr>
          <p:grpSpPr bwMode="auto">
            <a:xfrm rot="-10800000">
              <a:off x="1039939" y="502600"/>
              <a:ext cx="289704" cy="289704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814B"/>
              </a:solidFill>
            </p:spPr>
          </p:sp>
        </p:grpSp>
        <p:grpSp>
          <p:nvGrpSpPr>
            <p:cNvPr id="10" name="Group 10"/>
            <p:cNvGrpSpPr/>
            <p:nvPr/>
          </p:nvGrpSpPr>
          <p:grpSpPr bwMode="auto">
            <a:xfrm rot="-10800000">
              <a:off x="693100" y="502600"/>
              <a:ext cx="289704" cy="289704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71717"/>
              </a:solidFill>
            </p:spPr>
          </p:sp>
        </p:grpSp>
      </p:grpSp>
      <p:grpSp>
        <p:nvGrpSpPr>
          <p:cNvPr id="12" name="Group 12"/>
          <p:cNvGrpSpPr/>
          <p:nvPr/>
        </p:nvGrpSpPr>
        <p:grpSpPr bwMode="auto">
          <a:xfrm>
            <a:off x="1357258" y="2428856"/>
            <a:ext cx="9358378" cy="6533999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 bwMode="auto"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 fill="norm" stroke="1" extrusionOk="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DECED"/>
            </a:solidFill>
          </p:spPr>
        </p:sp>
      </p:grpSp>
      <p:pic>
        <p:nvPicPr>
          <p:cNvPr id="14" name="Рисунок 13" descr="bacef8b42c5911f08b337e329d1b2d51_1.jpe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144396" y="2143104"/>
            <a:ext cx="4889478" cy="6286472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714448" y="3857616"/>
            <a:ext cx="878687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Дошкольники (3–6 лет)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: страх темноты, ночные кошмары, цепляние за мать.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Младшие школьники (7–11 лет)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: соматические симптомы (боли в животе), вопросы о смерти.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7200" algn="l"/>
              </a:tabLst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Подростки (12+ лет)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: бунт, отрицание проблем, риск суицидальных мыслей.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3571836" y="928658"/>
            <a:ext cx="9144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5085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r>
              <a:rPr lang="ru-RU" sz="3600" b="1">
                <a:solidFill>
                  <a:srgbClr val="404040"/>
                </a:solidFill>
                <a:latin typeface="Calibri"/>
                <a:ea typeface="Times New Roman"/>
                <a:cs typeface="Arial"/>
              </a:rPr>
              <a:t>Возрастные особенности реакции детей участников СВО разного возраста</a:t>
            </a:r>
            <a:endParaRPr lang="ru-RU" sz="3200">
              <a:latin typeface="Calibri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5B6EE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642878" y="714344"/>
            <a:ext cx="16984499" cy="8983499"/>
            <a:chOff x="0" y="0"/>
            <a:chExt cx="22645999" cy="11977999"/>
          </a:xfrm>
        </p:grpSpPr>
        <p:grpSp>
          <p:nvGrpSpPr>
            <p:cNvPr id="3" name="Group 3"/>
            <p:cNvGrpSpPr/>
            <p:nvPr/>
          </p:nvGrpSpPr>
          <p:grpSpPr bwMode="auto">
            <a:xfrm>
              <a:off x="0" y="0"/>
              <a:ext cx="22645999" cy="11977999"/>
              <a:chOff x="0" y="0"/>
              <a:chExt cx="5745374" cy="3038863"/>
            </a:xfrm>
          </p:grpSpPr>
          <p:sp>
            <p:nvSpPr>
              <p:cNvPr id="4" name="Freeform 4"/>
              <p:cNvSpPr/>
              <p:nvPr/>
            </p:nvSpPr>
            <p:spPr bwMode="auto">
              <a:xfrm>
                <a:off x="0" y="0"/>
                <a:ext cx="5745374" cy="3038863"/>
              </a:xfrm>
              <a:custGeom>
                <a:avLst/>
                <a:gdLst/>
                <a:ahLst/>
                <a:cxnLst/>
                <a:rect l="l" t="t" r="r" b="b"/>
                <a:pathLst>
                  <a:path w="5745374" h="3038863" fill="norm" stroke="1" extrusionOk="0">
                    <a:moveTo>
                      <a:pt x="5620914" y="3038863"/>
                    </a:moveTo>
                    <a:lnTo>
                      <a:pt x="124460" y="3038863"/>
                    </a:lnTo>
                    <a:cubicBezTo>
                      <a:pt x="55880" y="3038863"/>
                      <a:pt x="0" y="2982983"/>
                      <a:pt x="0" y="291440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20914" y="0"/>
                    </a:lnTo>
                    <a:cubicBezTo>
                      <a:pt x="5689494" y="0"/>
                      <a:pt x="5745374" y="55880"/>
                      <a:pt x="5745374" y="124460"/>
                    </a:cubicBezTo>
                    <a:lnTo>
                      <a:pt x="5745374" y="2914403"/>
                    </a:lnTo>
                    <a:cubicBezTo>
                      <a:pt x="5745374" y="2982983"/>
                      <a:pt x="5689494" y="3038863"/>
                      <a:pt x="5620914" y="303886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5" name="AutoShape 5"/>
            <p:cNvSpPr/>
            <p:nvPr/>
          </p:nvSpPr>
          <p:spPr bwMode="auto">
            <a:xfrm>
              <a:off x="0" y="1266422"/>
              <a:ext cx="22645999" cy="0"/>
            </a:xfrm>
            <a:prstGeom prst="line">
              <a:avLst/>
            </a:prstGeom>
            <a:grpFill/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 bwMode="auto">
            <a:xfrm rot="-10800000">
              <a:off x="1386781" y="502600"/>
              <a:ext cx="289704" cy="289704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DECED"/>
              </a:solidFill>
            </p:spPr>
          </p:sp>
        </p:grpSp>
        <p:grpSp>
          <p:nvGrpSpPr>
            <p:cNvPr id="8" name="Group 8"/>
            <p:cNvGrpSpPr/>
            <p:nvPr/>
          </p:nvGrpSpPr>
          <p:grpSpPr bwMode="auto">
            <a:xfrm rot="-10800000">
              <a:off x="1039939" y="502600"/>
              <a:ext cx="289704" cy="289704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5B6EEF"/>
              </a:solidFill>
            </p:spPr>
          </p:sp>
        </p:grpSp>
        <p:grpSp>
          <p:nvGrpSpPr>
            <p:cNvPr id="10" name="Group 10"/>
            <p:cNvGrpSpPr/>
            <p:nvPr/>
          </p:nvGrpSpPr>
          <p:grpSpPr bwMode="auto">
            <a:xfrm rot="-10800000">
              <a:off x="693100" y="502600"/>
              <a:ext cx="289704" cy="289704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 bwMode="auto"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 fill="norm" stroke="1" extrusionOk="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171717"/>
              </a:solidFill>
            </p:spPr>
          </p:sp>
        </p:grpSp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214646" y="928658"/>
            <a:ext cx="12644526" cy="12003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45085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600" b="1" i="0" u="none" strike="noStrike" cap="none">
                <a:ln>
                  <a:noFill/>
                </a:ln>
                <a:solidFill>
                  <a:srgbClr val="404040"/>
                </a:solidFill>
                <a:latin typeface="Calibri"/>
                <a:ea typeface="Times New Roman"/>
                <a:cs typeface="Arial"/>
              </a:rPr>
              <a:t>Практические рекомендации для педагогов при организации занятий с детьми </a:t>
            </a:r>
            <a:r>
              <a:rPr lang="ru-RU" sz="3600" b="1" i="0" u="none" strike="noStrike" cap="none">
                <a:ln>
                  <a:noFill/>
                </a:ln>
                <a:solidFill>
                  <a:schemeClr val="tx1"/>
                </a:solidFill>
                <a:latin typeface="Calibri"/>
                <a:cs typeface="Times New Roman"/>
              </a:rPr>
              <a:t>участников СВО</a:t>
            </a:r>
            <a:endParaRPr lang="ru-RU" sz="3600" b="0" i="0" u="none" strike="noStrike" cap="none">
              <a:ln>
                <a:noFill/>
              </a:ln>
              <a:solidFill>
                <a:schemeClr val="tx1"/>
              </a:solidFill>
              <a:latin typeface="Calibri"/>
              <a:cs typeface="Arial"/>
            </a:endParaRPr>
          </a:p>
        </p:txBody>
      </p:sp>
      <p:pic>
        <p:nvPicPr>
          <p:cNvPr id="13" name="Рисунок 12" descr="124b125e2c5911f0876acaf2840a7b5b_1.jpe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28630" y="2928922"/>
            <a:ext cx="5643602" cy="4767266"/>
          </a:xfrm>
          <a:prstGeom prst="rect">
            <a:avLst/>
          </a:prstGeom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643670" y="2285980"/>
            <a:ext cx="10787074" cy="655564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lang="ru-RU" sz="28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Times New Roman"/>
              </a:rPr>
              <a:t>1. Избегайте триггеров:</a:t>
            </a:r>
            <a:endParaRPr lang="ru-RU" sz="28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914400" algn="l"/>
              </a:tabLst>
              <a:defRPr/>
            </a:pPr>
            <a:r>
              <a:rPr lang="ru-RU" sz="28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Times New Roman"/>
              </a:rPr>
              <a:t>Не используйте в заданиях примеры, связанные с войной, насилием, смертью. Осторожно с фильмами/книгами на военную тематику (согласуйте с психологом).</a:t>
            </a:r>
            <a:endParaRPr lang="ru-RU" sz="28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lang="ru-RU" sz="28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 Введите «якоря безопасности»</a:t>
            </a:r>
            <a:r>
              <a:rPr lang="ru-RU" sz="28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, такие как Четкий распорядок дня; Ритуал начала занятий (например, минута тишины или дыхательное упражнение).</a:t>
            </a:r>
            <a:endParaRPr lang="ru-RU" sz="28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lang="ru-RU" sz="28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2. Адаптация учебного процесса</a:t>
            </a:r>
            <a:r>
              <a:rPr lang="ru-RU" sz="28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 позволит таким детям чувствовать себя в безопасности. Для этого вы можете использовать: г</a:t>
            </a:r>
            <a:r>
              <a:rPr lang="ru-RU" sz="28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ибкие дедлайны</a:t>
            </a:r>
            <a:r>
              <a:rPr lang="ru-RU" sz="2800">
                <a:solidFill>
                  <a:srgbClr val="404040"/>
                </a:solidFill>
                <a:ea typeface="Times New Roman"/>
                <a:cs typeface="Arial"/>
              </a:rPr>
              <a:t>. </a:t>
            </a:r>
            <a:r>
              <a:rPr lang="ru-RU" sz="28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Индивидуальный подход</a:t>
            </a:r>
            <a:r>
              <a:rPr lang="ru-RU" sz="28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. </a:t>
            </a:r>
            <a:r>
              <a:rPr lang="ru-RU" sz="28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Арт-терапия</a:t>
            </a:r>
            <a:r>
              <a:rPr lang="ru-RU" sz="28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. </a:t>
            </a:r>
            <a:endParaRPr lang="ru-RU" sz="28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lang="ru-RU" sz="28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3. Работа с группой </a:t>
            </a:r>
            <a:r>
              <a:rPr lang="ru-RU" sz="28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также важна, так как дети участников СВО могут подвергаться буллингу. Поэтому</a:t>
            </a:r>
            <a:r>
              <a:rPr lang="ru-RU" sz="28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 </a:t>
            </a:r>
            <a:r>
              <a:rPr lang="ru-RU" sz="28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проведите беседы о взаимопомощи и уважении. Пресекайте обидные прозвища («ты же сын оккупанта»). Вовлекайте ребенка в командные активности, где он может проявить сильные стороны (спорт, творчество).</a:t>
            </a:r>
            <a:endParaRPr lang="ru-RU" sz="28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9DA8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-428538" y="-2253652"/>
            <a:ext cx="18768896" cy="13035852"/>
          </a:xfrm>
          <a:custGeom>
            <a:avLst/>
            <a:gdLst/>
            <a:ahLst/>
            <a:cxnLst/>
            <a:rect l="l" t="t" r="r" b="b"/>
            <a:pathLst>
              <a:path w="18768896" h="13035852" fill="norm" stroke="1" extrusionOk="0">
                <a:moveTo>
                  <a:pt x="0" y="0"/>
                </a:moveTo>
                <a:lnTo>
                  <a:pt x="18768897" y="0"/>
                </a:lnTo>
                <a:lnTo>
                  <a:pt x="18768897" y="13035851"/>
                </a:lnTo>
                <a:lnTo>
                  <a:pt x="0" y="130358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/>
          </a:blipFill>
        </p:spPr>
      </p:sp>
      <p:grpSp>
        <p:nvGrpSpPr>
          <p:cNvPr id="3" name="Group 3"/>
          <p:cNvGrpSpPr/>
          <p:nvPr/>
        </p:nvGrpSpPr>
        <p:grpSpPr bwMode="auto">
          <a:xfrm>
            <a:off x="6038481" y="1629026"/>
            <a:ext cx="10753866" cy="7641923"/>
            <a:chOff x="0" y="0"/>
            <a:chExt cx="15270671" cy="10851659"/>
          </a:xfrm>
        </p:grpSpPr>
        <p:sp>
          <p:nvSpPr>
            <p:cNvPr id="4" name="Freeform 4"/>
            <p:cNvSpPr/>
            <p:nvPr/>
          </p:nvSpPr>
          <p:spPr bwMode="auto">
            <a:xfrm>
              <a:off x="-127" y="127"/>
              <a:ext cx="15270544" cy="10858644"/>
            </a:xfrm>
            <a:custGeom>
              <a:avLst/>
              <a:gdLst/>
              <a:ahLst/>
              <a:cxnLst/>
              <a:rect l="l" t="t" r="r" b="b"/>
              <a:pathLst>
                <a:path w="15270544" h="10858644" fill="norm" stroke="1" extrusionOk="0">
                  <a:moveTo>
                    <a:pt x="14869478" y="10845944"/>
                  </a:moveTo>
                  <a:cubicBezTo>
                    <a:pt x="14813598" y="10858644"/>
                    <a:pt x="14788198" y="10845944"/>
                    <a:pt x="14731048" y="10845944"/>
                  </a:cubicBezTo>
                  <a:cubicBezTo>
                    <a:pt x="14673898" y="10845944"/>
                    <a:pt x="14582838" y="10833244"/>
                    <a:pt x="14582838" y="10833244"/>
                  </a:cubicBezTo>
                  <a:lnTo>
                    <a:pt x="707771" y="10833244"/>
                  </a:lnTo>
                  <a:lnTo>
                    <a:pt x="631063" y="10820544"/>
                  </a:lnTo>
                  <a:cubicBezTo>
                    <a:pt x="631063" y="10820544"/>
                    <a:pt x="533400" y="10833244"/>
                    <a:pt x="457581" y="10820544"/>
                  </a:cubicBezTo>
                  <a:cubicBezTo>
                    <a:pt x="381762" y="10807844"/>
                    <a:pt x="296418" y="10820544"/>
                    <a:pt x="296418" y="10820544"/>
                  </a:cubicBezTo>
                  <a:cubicBezTo>
                    <a:pt x="240284" y="10820544"/>
                    <a:pt x="162814" y="10816226"/>
                    <a:pt x="119507" y="10787016"/>
                  </a:cubicBezTo>
                  <a:cubicBezTo>
                    <a:pt x="47371" y="10738375"/>
                    <a:pt x="25400" y="10668144"/>
                    <a:pt x="0" y="10562353"/>
                  </a:cubicBezTo>
                  <a:lnTo>
                    <a:pt x="0" y="10361820"/>
                  </a:lnTo>
                  <a:cubicBezTo>
                    <a:pt x="0" y="10361820"/>
                    <a:pt x="12700" y="10276857"/>
                    <a:pt x="12700" y="10218564"/>
                  </a:cubicBezTo>
                  <a:cubicBezTo>
                    <a:pt x="12700" y="10160271"/>
                    <a:pt x="0" y="10070355"/>
                    <a:pt x="0" y="10070355"/>
                  </a:cubicBezTo>
                  <a:lnTo>
                    <a:pt x="0" y="803402"/>
                  </a:lnTo>
                  <a:cubicBezTo>
                    <a:pt x="0" y="803402"/>
                    <a:pt x="12700" y="767715"/>
                    <a:pt x="12700" y="688594"/>
                  </a:cubicBezTo>
                  <a:lnTo>
                    <a:pt x="12700" y="543560"/>
                  </a:lnTo>
                  <a:cubicBezTo>
                    <a:pt x="12700" y="543560"/>
                    <a:pt x="0" y="459740"/>
                    <a:pt x="12700" y="375920"/>
                  </a:cubicBezTo>
                  <a:cubicBezTo>
                    <a:pt x="25400" y="292100"/>
                    <a:pt x="23876" y="258064"/>
                    <a:pt x="64897" y="195072"/>
                  </a:cubicBezTo>
                  <a:cubicBezTo>
                    <a:pt x="87249" y="160782"/>
                    <a:pt x="184404" y="76708"/>
                    <a:pt x="215900" y="50800"/>
                  </a:cubicBezTo>
                  <a:cubicBezTo>
                    <a:pt x="215900" y="50800"/>
                    <a:pt x="305181" y="24130"/>
                    <a:pt x="401320" y="12700"/>
                  </a:cubicBezTo>
                  <a:cubicBezTo>
                    <a:pt x="508000" y="0"/>
                    <a:pt x="481584" y="0"/>
                    <a:pt x="622300" y="0"/>
                  </a:cubicBezTo>
                  <a:lnTo>
                    <a:pt x="14751495" y="0"/>
                  </a:lnTo>
                  <a:cubicBezTo>
                    <a:pt x="14851571" y="0"/>
                    <a:pt x="14920024" y="12700"/>
                    <a:pt x="14920024" y="12700"/>
                  </a:cubicBezTo>
                  <a:cubicBezTo>
                    <a:pt x="14984158" y="12700"/>
                    <a:pt x="15072931" y="36322"/>
                    <a:pt x="15130844" y="50800"/>
                  </a:cubicBezTo>
                  <a:cubicBezTo>
                    <a:pt x="15232444" y="76200"/>
                    <a:pt x="15257844" y="254000"/>
                    <a:pt x="15257844" y="350520"/>
                  </a:cubicBezTo>
                  <a:lnTo>
                    <a:pt x="15257844" y="9979550"/>
                  </a:lnTo>
                  <a:cubicBezTo>
                    <a:pt x="15257844" y="9979550"/>
                    <a:pt x="15270544" y="10348231"/>
                    <a:pt x="15270544" y="10381251"/>
                  </a:cubicBezTo>
                  <a:cubicBezTo>
                    <a:pt x="15270544" y="10414271"/>
                    <a:pt x="15248065" y="10522221"/>
                    <a:pt x="15230157" y="10568449"/>
                  </a:cubicBezTo>
                  <a:cubicBezTo>
                    <a:pt x="15205138" y="10633092"/>
                    <a:pt x="15215299" y="10689988"/>
                    <a:pt x="15163482" y="10734184"/>
                  </a:cubicBezTo>
                  <a:cubicBezTo>
                    <a:pt x="15127415" y="10765045"/>
                    <a:pt x="15073312" y="10802383"/>
                    <a:pt x="15028101" y="10819528"/>
                  </a:cubicBezTo>
                  <a:cubicBezTo>
                    <a:pt x="14982888" y="10836673"/>
                    <a:pt x="14925104" y="10833371"/>
                    <a:pt x="14869224" y="1084607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 bwMode="auto">
          <a:xfrm>
            <a:off x="8356011" y="9243175"/>
            <a:ext cx="5781047" cy="4237501"/>
          </a:xfrm>
          <a:custGeom>
            <a:avLst/>
            <a:gdLst/>
            <a:ahLst/>
            <a:cxnLst/>
            <a:rect l="l" t="t" r="r" b="b"/>
            <a:pathLst>
              <a:path w="5781047" h="4237501" fill="norm" stroke="1" extrusionOk="0">
                <a:moveTo>
                  <a:pt x="0" y="0"/>
                </a:moveTo>
                <a:lnTo>
                  <a:pt x="5781047" y="0"/>
                </a:lnTo>
                <a:lnTo>
                  <a:pt x="5781047" y="4237501"/>
                </a:lnTo>
                <a:lnTo>
                  <a:pt x="0" y="42375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l="0" t="38027" r="0" b="0"/>
            <a:stretch/>
          </a:blipFill>
        </p:spPr>
      </p:sp>
      <p:sp>
        <p:nvSpPr>
          <p:cNvPr id="6" name="Freeform 6"/>
          <p:cNvSpPr/>
          <p:nvPr/>
        </p:nvSpPr>
        <p:spPr bwMode="auto">
          <a:xfrm>
            <a:off x="5838509" y="8940671"/>
            <a:ext cx="6357135" cy="330278"/>
          </a:xfrm>
          <a:custGeom>
            <a:avLst/>
            <a:gdLst/>
            <a:ahLst/>
            <a:cxnLst/>
            <a:rect l="l" t="t" r="r" b="b"/>
            <a:pathLst>
              <a:path w="6357135" h="330278" fill="norm" stroke="1" extrusionOk="0">
                <a:moveTo>
                  <a:pt x="0" y="0"/>
                </a:moveTo>
                <a:lnTo>
                  <a:pt x="6357135" y="0"/>
                </a:lnTo>
                <a:lnTo>
                  <a:pt x="6357135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rcRect l="0" t="91973" r="0" b="0"/>
            <a:stretch/>
          </a:blipFill>
        </p:spPr>
      </p:sp>
      <p:sp>
        <p:nvSpPr>
          <p:cNvPr id="7" name="Freeform 7"/>
          <p:cNvSpPr/>
          <p:nvPr/>
        </p:nvSpPr>
        <p:spPr bwMode="auto">
          <a:xfrm>
            <a:off x="10693293" y="8940671"/>
            <a:ext cx="6357135" cy="330278"/>
          </a:xfrm>
          <a:custGeom>
            <a:avLst/>
            <a:gdLst/>
            <a:ahLst/>
            <a:cxnLst/>
            <a:rect l="l" t="t" r="r" b="b"/>
            <a:pathLst>
              <a:path w="6357135" h="330278" fill="norm" stroke="1" extrusionOk="0">
                <a:moveTo>
                  <a:pt x="0" y="0"/>
                </a:moveTo>
                <a:lnTo>
                  <a:pt x="6357134" y="0"/>
                </a:lnTo>
                <a:lnTo>
                  <a:pt x="6357134" y="330278"/>
                </a:lnTo>
                <a:lnTo>
                  <a:pt x="0" y="3302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rcRect l="0" t="91973" r="0" b="0"/>
            <a:stretch/>
          </a:blipFill>
        </p:spPr>
      </p:sp>
      <p:sp>
        <p:nvSpPr>
          <p:cNvPr id="8" name="Freeform 8"/>
          <p:cNvSpPr/>
          <p:nvPr/>
        </p:nvSpPr>
        <p:spPr bwMode="auto">
          <a:xfrm flipV="1">
            <a:off x="5827392" y="1463887"/>
            <a:ext cx="6357135" cy="330278"/>
          </a:xfrm>
          <a:custGeom>
            <a:avLst/>
            <a:gdLst/>
            <a:ahLst/>
            <a:cxnLst/>
            <a:rect l="l" t="t" r="r" b="b"/>
            <a:pathLst>
              <a:path w="6357135" h="330278" fill="norm" stroke="1" extrusionOk="0">
                <a:moveTo>
                  <a:pt x="0" y="330278"/>
                </a:moveTo>
                <a:lnTo>
                  <a:pt x="6357135" y="330278"/>
                </a:lnTo>
                <a:lnTo>
                  <a:pt x="6357135" y="0"/>
                </a:lnTo>
                <a:lnTo>
                  <a:pt x="0" y="0"/>
                </a:lnTo>
                <a:lnTo>
                  <a:pt x="0" y="330278"/>
                </a:lnTo>
                <a:close/>
              </a:path>
            </a:pathLst>
          </a:custGeom>
          <a:blipFill>
            <a:blip r:embed="rId8"/>
            <a:srcRect l="0" t="91973" r="0" b="0"/>
            <a:stretch/>
          </a:blipFill>
        </p:spPr>
      </p:sp>
      <p:sp>
        <p:nvSpPr>
          <p:cNvPr id="9" name="Freeform 9"/>
          <p:cNvSpPr/>
          <p:nvPr/>
        </p:nvSpPr>
        <p:spPr bwMode="auto">
          <a:xfrm flipV="1">
            <a:off x="10693293" y="1463887"/>
            <a:ext cx="6357135" cy="330278"/>
          </a:xfrm>
          <a:custGeom>
            <a:avLst/>
            <a:gdLst/>
            <a:ahLst/>
            <a:cxnLst/>
            <a:rect l="l" t="t" r="r" b="b"/>
            <a:pathLst>
              <a:path w="6357135" h="330278" fill="norm" stroke="1" extrusionOk="0">
                <a:moveTo>
                  <a:pt x="0" y="330278"/>
                </a:moveTo>
                <a:lnTo>
                  <a:pt x="6357134" y="330278"/>
                </a:lnTo>
                <a:lnTo>
                  <a:pt x="6357134" y="0"/>
                </a:lnTo>
                <a:lnTo>
                  <a:pt x="0" y="0"/>
                </a:lnTo>
                <a:lnTo>
                  <a:pt x="0" y="330278"/>
                </a:lnTo>
                <a:close/>
              </a:path>
            </a:pathLst>
          </a:custGeom>
          <a:blipFill>
            <a:blip r:embed="rId8"/>
            <a:srcRect l="0" t="91973" r="0" b="0"/>
            <a:stretch/>
          </a:blipFill>
        </p:spPr>
      </p:sp>
      <p:sp>
        <p:nvSpPr>
          <p:cNvPr id="10" name="Freeform 10"/>
          <p:cNvSpPr/>
          <p:nvPr/>
        </p:nvSpPr>
        <p:spPr bwMode="auto">
          <a:xfrm>
            <a:off x="11392353" y="949604"/>
            <a:ext cx="166080" cy="158191"/>
          </a:xfrm>
          <a:custGeom>
            <a:avLst/>
            <a:gdLst/>
            <a:ahLst/>
            <a:cxnLst/>
            <a:rect l="l" t="t" r="r" b="b"/>
            <a:pathLst>
              <a:path w="166080" h="158191" fill="norm" stroke="1" extrusionOk="0">
                <a:moveTo>
                  <a:pt x="0" y="0"/>
                </a:moveTo>
                <a:lnTo>
                  <a:pt x="166080" y="0"/>
                </a:lnTo>
                <a:lnTo>
                  <a:pt x="166080" y="158192"/>
                </a:lnTo>
                <a:lnTo>
                  <a:pt x="0" y="15819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/>
          </a:blipFill>
        </p:spPr>
      </p:sp>
      <p:sp>
        <p:nvSpPr>
          <p:cNvPr id="11" name="Freeform 11"/>
          <p:cNvSpPr/>
          <p:nvPr/>
        </p:nvSpPr>
        <p:spPr bwMode="auto">
          <a:xfrm rot="-495168">
            <a:off x="8202400" y="1227922"/>
            <a:ext cx="3368198" cy="73488"/>
          </a:xfrm>
          <a:custGeom>
            <a:avLst/>
            <a:gdLst/>
            <a:ahLst/>
            <a:cxnLst/>
            <a:rect l="l" t="t" r="r" b="b"/>
            <a:pathLst>
              <a:path w="3368198" h="73488" fill="norm" stroke="1" extrusionOk="0">
                <a:moveTo>
                  <a:pt x="0" y="0"/>
                </a:moveTo>
                <a:lnTo>
                  <a:pt x="3368199" y="0"/>
                </a:lnTo>
                <a:lnTo>
                  <a:pt x="3368199" y="73488"/>
                </a:lnTo>
                <a:lnTo>
                  <a:pt x="0" y="734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/>
          </a:blipFill>
        </p:spPr>
      </p:sp>
      <p:sp>
        <p:nvSpPr>
          <p:cNvPr id="12" name="Freeform 12"/>
          <p:cNvSpPr/>
          <p:nvPr/>
        </p:nvSpPr>
        <p:spPr bwMode="auto">
          <a:xfrm rot="574971">
            <a:off x="11369977" y="1227922"/>
            <a:ext cx="3368198" cy="73488"/>
          </a:xfrm>
          <a:custGeom>
            <a:avLst/>
            <a:gdLst/>
            <a:ahLst/>
            <a:cxnLst/>
            <a:rect l="l" t="t" r="r" b="b"/>
            <a:pathLst>
              <a:path w="3368198" h="73488" fill="norm" stroke="1" extrusionOk="0">
                <a:moveTo>
                  <a:pt x="0" y="0"/>
                </a:moveTo>
                <a:lnTo>
                  <a:pt x="3368198" y="0"/>
                </a:lnTo>
                <a:lnTo>
                  <a:pt x="3368198" y="73488"/>
                </a:lnTo>
                <a:lnTo>
                  <a:pt x="0" y="734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/>
          </a:blipFill>
        </p:spPr>
      </p:sp>
      <p:sp>
        <p:nvSpPr>
          <p:cNvPr id="13" name="Freeform 13"/>
          <p:cNvSpPr/>
          <p:nvPr/>
        </p:nvSpPr>
        <p:spPr bwMode="auto">
          <a:xfrm>
            <a:off x="-2671921" y="7745216"/>
            <a:ext cx="7661990" cy="4165336"/>
          </a:xfrm>
          <a:custGeom>
            <a:avLst/>
            <a:gdLst/>
            <a:ahLst/>
            <a:cxnLst/>
            <a:rect l="l" t="t" r="r" b="b"/>
            <a:pathLst>
              <a:path w="7661990" h="4165336" fill="norm" stroke="1" extrusionOk="0">
                <a:moveTo>
                  <a:pt x="0" y="0"/>
                </a:moveTo>
                <a:lnTo>
                  <a:pt x="7661990" y="0"/>
                </a:lnTo>
                <a:lnTo>
                  <a:pt x="7661990" y="4165337"/>
                </a:lnTo>
                <a:lnTo>
                  <a:pt x="0" y="416533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/>
          </a:blipFill>
        </p:spPr>
      </p:sp>
      <p:sp>
        <p:nvSpPr>
          <p:cNvPr id="14" name="Freeform 14"/>
          <p:cNvSpPr/>
          <p:nvPr/>
        </p:nvSpPr>
        <p:spPr bwMode="auto">
          <a:xfrm>
            <a:off x="2342232" y="5523278"/>
            <a:ext cx="1767676" cy="2250514"/>
          </a:xfrm>
          <a:custGeom>
            <a:avLst/>
            <a:gdLst/>
            <a:ahLst/>
            <a:cxnLst/>
            <a:rect l="l" t="t" r="r" b="b"/>
            <a:pathLst>
              <a:path w="1767676" h="2250514" fill="norm" stroke="1" extrusionOk="0">
                <a:moveTo>
                  <a:pt x="0" y="0"/>
                </a:moveTo>
                <a:lnTo>
                  <a:pt x="1767676" y="0"/>
                </a:lnTo>
                <a:lnTo>
                  <a:pt x="1767676" y="2250513"/>
                </a:lnTo>
                <a:lnTo>
                  <a:pt x="0" y="225051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/>
          </a:blipFill>
        </p:spPr>
      </p:sp>
      <p:sp>
        <p:nvSpPr>
          <p:cNvPr id="15" name="Freeform 15"/>
          <p:cNvSpPr/>
          <p:nvPr/>
        </p:nvSpPr>
        <p:spPr bwMode="auto">
          <a:xfrm>
            <a:off x="893034" y="5123427"/>
            <a:ext cx="1217415" cy="2667642"/>
          </a:xfrm>
          <a:custGeom>
            <a:avLst/>
            <a:gdLst/>
            <a:ahLst/>
            <a:cxnLst/>
            <a:rect l="l" t="t" r="r" b="b"/>
            <a:pathLst>
              <a:path w="1217415" h="2667642" fill="norm" stroke="1" extrusionOk="0">
                <a:moveTo>
                  <a:pt x="0" y="0"/>
                </a:moveTo>
                <a:lnTo>
                  <a:pt x="1217415" y="0"/>
                </a:lnTo>
                <a:lnTo>
                  <a:pt x="1217415" y="2667642"/>
                </a:lnTo>
                <a:lnTo>
                  <a:pt x="0" y="266764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/>
          </a:blipFill>
        </p:spPr>
      </p:sp>
      <p:sp>
        <p:nvSpPr>
          <p:cNvPr id="16" name="Freeform 16"/>
          <p:cNvSpPr/>
          <p:nvPr/>
        </p:nvSpPr>
        <p:spPr bwMode="auto">
          <a:xfrm rot="-1727232">
            <a:off x="-190075" y="757084"/>
            <a:ext cx="4169757" cy="902184"/>
          </a:xfrm>
          <a:custGeom>
            <a:avLst/>
            <a:gdLst/>
            <a:ahLst/>
            <a:cxnLst/>
            <a:rect l="l" t="t" r="r" b="b"/>
            <a:pathLst>
              <a:path w="4169757" h="902184" fill="norm" stroke="1" extrusionOk="0">
                <a:moveTo>
                  <a:pt x="0" y="0"/>
                </a:moveTo>
                <a:lnTo>
                  <a:pt x="4169757" y="0"/>
                </a:lnTo>
                <a:lnTo>
                  <a:pt x="4169757" y="902183"/>
                </a:lnTo>
                <a:lnTo>
                  <a:pt x="0" y="902183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/>
          </a:blipFill>
        </p:spPr>
      </p:sp>
      <p:sp>
        <p:nvSpPr>
          <p:cNvPr id="17" name="Freeform 17"/>
          <p:cNvSpPr/>
          <p:nvPr/>
        </p:nvSpPr>
        <p:spPr bwMode="auto">
          <a:xfrm>
            <a:off x="2342232" y="2249068"/>
            <a:ext cx="2081312" cy="2092727"/>
          </a:xfrm>
          <a:custGeom>
            <a:avLst/>
            <a:gdLst/>
            <a:ahLst/>
            <a:cxnLst/>
            <a:rect l="l" t="t" r="r" b="b"/>
            <a:pathLst>
              <a:path w="2081312" h="2092727" fill="norm" stroke="1" extrusionOk="0">
                <a:moveTo>
                  <a:pt x="0" y="0"/>
                </a:moveTo>
                <a:lnTo>
                  <a:pt x="2081311" y="0"/>
                </a:lnTo>
                <a:lnTo>
                  <a:pt x="2081311" y="2092727"/>
                </a:lnTo>
                <a:lnTo>
                  <a:pt x="0" y="209272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/>
          </a:blipFill>
        </p:spPr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215042" y="2714608"/>
            <a:ext cx="1021563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4. Взаимодействие с семьей. Установите доверительный контакт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 с родителями. Не задавайте прямых вопросов о родителе («Где ваш папа?»). Используйте фразы: «Как я могу помочь вашему ребенку?».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Сообщите о бесплатных психологических службах, группах поддержки. </a:t>
            </a:r>
            <a:endParaRPr/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000" b="1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5. Юридические и этические аспекты </a:t>
            </a:r>
            <a:r>
              <a:rPr lang="ru-RU" sz="3000" b="0" i="0" u="none" strike="noStrike" cap="none">
                <a:ln>
                  <a:noFill/>
                </a:ln>
                <a:solidFill>
                  <a:srgbClr val="404040"/>
                </a:solidFill>
                <a:ea typeface="Times New Roman"/>
                <a:cs typeface="Arial"/>
              </a:rPr>
              <a:t>также важны. Постарайтесь придерживаться конфиденциальности и не разглашайте информацию о семье без согласия родителей.</a:t>
            </a:r>
            <a:endParaRPr lang="ru-RU" sz="3000" b="0" i="0" u="none" strike="noStrike" cap="none">
              <a:ln>
                <a:noFill/>
              </a:ln>
              <a:solidFill>
                <a:schemeClr val="tx1"/>
              </a:solidFill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9DA8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0" y="-3286295"/>
            <a:ext cx="19038822" cy="12127225"/>
          </a:xfrm>
          <a:custGeom>
            <a:avLst/>
            <a:gdLst/>
            <a:ahLst/>
            <a:cxnLst/>
            <a:rect l="l" t="t" r="r" b="b"/>
            <a:pathLst>
              <a:path w="19038822" h="12127225" fill="norm" stroke="1" extrusionOk="0">
                <a:moveTo>
                  <a:pt x="0" y="0"/>
                </a:moveTo>
                <a:lnTo>
                  <a:pt x="19038822" y="0"/>
                </a:lnTo>
                <a:lnTo>
                  <a:pt x="19038822" y="12127225"/>
                </a:lnTo>
                <a:lnTo>
                  <a:pt x="0" y="12127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0" t="0" r="0" b="8288"/>
            <a:stretch/>
          </a:blipFill>
        </p:spPr>
      </p:sp>
      <p:grpSp>
        <p:nvGrpSpPr>
          <p:cNvPr id="3" name="Group 3"/>
          <p:cNvGrpSpPr/>
          <p:nvPr/>
        </p:nvGrpSpPr>
        <p:grpSpPr bwMode="auto">
          <a:xfrm>
            <a:off x="1226840" y="1251454"/>
            <a:ext cx="4696751" cy="5901752"/>
            <a:chOff x="0" y="0"/>
            <a:chExt cx="6262335" cy="7869002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6174354" cy="6242895"/>
            </a:xfrm>
            <a:custGeom>
              <a:avLst/>
              <a:gdLst/>
              <a:ahLst/>
              <a:cxnLst/>
              <a:rect l="l" t="t" r="r" b="b"/>
              <a:pathLst>
                <a:path w="6174354" h="6242895" fill="norm" stroke="1" extrusionOk="0">
                  <a:moveTo>
                    <a:pt x="0" y="0"/>
                  </a:moveTo>
                  <a:lnTo>
                    <a:pt x="6174354" y="0"/>
                  </a:lnTo>
                  <a:lnTo>
                    <a:pt x="6174354" y="6242895"/>
                  </a:lnTo>
                  <a:lnTo>
                    <a:pt x="0" y="62428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rcRect l="0" t="0" r="1404" b="11004"/>
              <a:stretch/>
            </a:blipFill>
          </p:spPr>
        </p:sp>
        <p:sp>
          <p:nvSpPr>
            <p:cNvPr id="5" name="Freeform 5"/>
            <p:cNvSpPr/>
            <p:nvPr/>
          </p:nvSpPr>
          <p:spPr bwMode="auto">
            <a:xfrm>
              <a:off x="0" y="5165208"/>
              <a:ext cx="6262335" cy="2703793"/>
            </a:xfrm>
            <a:custGeom>
              <a:avLst/>
              <a:gdLst/>
              <a:ahLst/>
              <a:cxnLst/>
              <a:rect l="l" t="t" r="r" b="b"/>
              <a:pathLst>
                <a:path w="6262335" h="2703794" fill="norm" stroke="1" extrusionOk="0">
                  <a:moveTo>
                    <a:pt x="0" y="0"/>
                  </a:moveTo>
                  <a:lnTo>
                    <a:pt x="6262335" y="0"/>
                  </a:lnTo>
                  <a:lnTo>
                    <a:pt x="6262335" y="2703794"/>
                  </a:lnTo>
                  <a:lnTo>
                    <a:pt x="0" y="2703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rcRect l="0" t="61456" r="0" b="0"/>
              <a:stretch/>
            </a:blipFill>
          </p:spPr>
        </p:sp>
      </p:grpSp>
      <p:grpSp>
        <p:nvGrpSpPr>
          <p:cNvPr id="6" name="Group 6"/>
          <p:cNvGrpSpPr/>
          <p:nvPr/>
        </p:nvGrpSpPr>
        <p:grpSpPr bwMode="auto">
          <a:xfrm>
            <a:off x="7007807" y="1459403"/>
            <a:ext cx="10790899" cy="8229600"/>
            <a:chOff x="0" y="0"/>
            <a:chExt cx="9490062" cy="7237527"/>
          </a:xfrm>
        </p:grpSpPr>
        <p:sp>
          <p:nvSpPr>
            <p:cNvPr id="7" name="Freeform 7"/>
            <p:cNvSpPr/>
            <p:nvPr/>
          </p:nvSpPr>
          <p:spPr bwMode="auto">
            <a:xfrm>
              <a:off x="-127" y="127"/>
              <a:ext cx="9489935" cy="7244511"/>
            </a:xfrm>
            <a:custGeom>
              <a:avLst/>
              <a:gdLst/>
              <a:ahLst/>
              <a:cxnLst/>
              <a:rect l="l" t="t" r="r" b="b"/>
              <a:pathLst>
                <a:path w="9489935" h="7244511" fill="norm" stroke="1" extrusionOk="0">
                  <a:moveTo>
                    <a:pt x="9088869" y="7231811"/>
                  </a:moveTo>
                  <a:cubicBezTo>
                    <a:pt x="9032989" y="7244511"/>
                    <a:pt x="9007589" y="7231811"/>
                    <a:pt x="8950439" y="7231811"/>
                  </a:cubicBezTo>
                  <a:cubicBezTo>
                    <a:pt x="8893289" y="7231811"/>
                    <a:pt x="8802230" y="7219111"/>
                    <a:pt x="8802230" y="7219111"/>
                  </a:cubicBezTo>
                  <a:lnTo>
                    <a:pt x="707771" y="7219111"/>
                  </a:lnTo>
                  <a:lnTo>
                    <a:pt x="631063" y="7206411"/>
                  </a:lnTo>
                  <a:cubicBezTo>
                    <a:pt x="631063" y="7206411"/>
                    <a:pt x="533400" y="7219111"/>
                    <a:pt x="457581" y="7206411"/>
                  </a:cubicBezTo>
                  <a:cubicBezTo>
                    <a:pt x="381762" y="7193711"/>
                    <a:pt x="296418" y="7206411"/>
                    <a:pt x="296418" y="7206411"/>
                  </a:cubicBezTo>
                  <a:cubicBezTo>
                    <a:pt x="240284" y="7206411"/>
                    <a:pt x="162814" y="7202094"/>
                    <a:pt x="119507" y="7172884"/>
                  </a:cubicBezTo>
                  <a:cubicBezTo>
                    <a:pt x="47371" y="7124243"/>
                    <a:pt x="25400" y="7054011"/>
                    <a:pt x="0" y="6948221"/>
                  </a:cubicBezTo>
                  <a:lnTo>
                    <a:pt x="0" y="6747687"/>
                  </a:lnTo>
                  <a:cubicBezTo>
                    <a:pt x="0" y="6747687"/>
                    <a:pt x="12700" y="6662724"/>
                    <a:pt x="12700" y="6604432"/>
                  </a:cubicBezTo>
                  <a:cubicBezTo>
                    <a:pt x="12700" y="6546139"/>
                    <a:pt x="0" y="6456223"/>
                    <a:pt x="0" y="6456223"/>
                  </a:cubicBezTo>
                  <a:lnTo>
                    <a:pt x="0" y="803402"/>
                  </a:lnTo>
                  <a:cubicBezTo>
                    <a:pt x="0" y="803402"/>
                    <a:pt x="12700" y="767715"/>
                    <a:pt x="12700" y="688594"/>
                  </a:cubicBezTo>
                  <a:lnTo>
                    <a:pt x="12700" y="543560"/>
                  </a:lnTo>
                  <a:cubicBezTo>
                    <a:pt x="12700" y="543560"/>
                    <a:pt x="0" y="459740"/>
                    <a:pt x="12700" y="375920"/>
                  </a:cubicBezTo>
                  <a:cubicBezTo>
                    <a:pt x="25400" y="292100"/>
                    <a:pt x="23876" y="258064"/>
                    <a:pt x="64897" y="195072"/>
                  </a:cubicBezTo>
                  <a:cubicBezTo>
                    <a:pt x="87249" y="160782"/>
                    <a:pt x="184404" y="76708"/>
                    <a:pt x="215900" y="50800"/>
                  </a:cubicBezTo>
                  <a:cubicBezTo>
                    <a:pt x="215900" y="50800"/>
                    <a:pt x="305181" y="24130"/>
                    <a:pt x="401320" y="12700"/>
                  </a:cubicBezTo>
                  <a:cubicBezTo>
                    <a:pt x="508000" y="0"/>
                    <a:pt x="481584" y="0"/>
                    <a:pt x="622300" y="0"/>
                  </a:cubicBezTo>
                  <a:lnTo>
                    <a:pt x="8970886" y="0"/>
                  </a:lnTo>
                  <a:cubicBezTo>
                    <a:pt x="9070962" y="0"/>
                    <a:pt x="9139415" y="12700"/>
                    <a:pt x="9139415" y="12700"/>
                  </a:cubicBezTo>
                  <a:cubicBezTo>
                    <a:pt x="9203551" y="12700"/>
                    <a:pt x="9292323" y="36322"/>
                    <a:pt x="9350235" y="50800"/>
                  </a:cubicBezTo>
                  <a:cubicBezTo>
                    <a:pt x="9451835" y="76200"/>
                    <a:pt x="9477235" y="254000"/>
                    <a:pt x="9477235" y="350520"/>
                  </a:cubicBezTo>
                  <a:lnTo>
                    <a:pt x="9477235" y="6365418"/>
                  </a:lnTo>
                  <a:cubicBezTo>
                    <a:pt x="9477235" y="6365418"/>
                    <a:pt x="9489935" y="6734098"/>
                    <a:pt x="9489935" y="6767119"/>
                  </a:cubicBezTo>
                  <a:cubicBezTo>
                    <a:pt x="9489935" y="6800139"/>
                    <a:pt x="9467456" y="6908089"/>
                    <a:pt x="9449549" y="6954317"/>
                  </a:cubicBezTo>
                  <a:cubicBezTo>
                    <a:pt x="9424530" y="7018960"/>
                    <a:pt x="9434690" y="7075856"/>
                    <a:pt x="9382874" y="7120052"/>
                  </a:cubicBezTo>
                  <a:cubicBezTo>
                    <a:pt x="9346806" y="7150912"/>
                    <a:pt x="9292704" y="7188251"/>
                    <a:pt x="9247492" y="7205396"/>
                  </a:cubicBezTo>
                  <a:cubicBezTo>
                    <a:pt x="9202280" y="7222541"/>
                    <a:pt x="9144495" y="7219239"/>
                    <a:pt x="9088615" y="723193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TextBox 8"/>
          <p:cNvSpPr txBox="1"/>
          <p:nvPr/>
        </p:nvSpPr>
        <p:spPr bwMode="auto">
          <a:xfrm>
            <a:off x="12475452" y="3969539"/>
            <a:ext cx="361192" cy="520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989"/>
              </a:lnSpc>
              <a:spcBef>
                <a:spcPts val="0"/>
              </a:spcBef>
              <a:defRPr/>
            </a:pPr>
            <a:r>
              <a:rPr lang="en-US" sz="3800" u="none" strike="noStrike" spc="-113">
                <a:solidFill>
                  <a:srgbClr val="FFFFFF"/>
                </a:solidFill>
                <a:latin typeface="ไอติม"/>
                <a:ea typeface="ไอติม"/>
                <a:cs typeface="ไอติม"/>
              </a:rPr>
              <a:t>M</a:t>
            </a:r>
            <a:endParaRPr/>
          </a:p>
        </p:txBody>
      </p:sp>
      <p:sp>
        <p:nvSpPr>
          <p:cNvPr id="9" name="Freeform 9"/>
          <p:cNvSpPr/>
          <p:nvPr/>
        </p:nvSpPr>
        <p:spPr bwMode="auto">
          <a:xfrm>
            <a:off x="1832689" y="7651967"/>
            <a:ext cx="3170242" cy="3927102"/>
          </a:xfrm>
          <a:custGeom>
            <a:avLst/>
            <a:gdLst/>
            <a:ahLst/>
            <a:cxnLst/>
            <a:rect l="l" t="t" r="r" b="b"/>
            <a:pathLst>
              <a:path w="3170242" h="3927102" fill="norm" stroke="1" extrusionOk="0">
                <a:moveTo>
                  <a:pt x="0" y="0"/>
                </a:moveTo>
                <a:lnTo>
                  <a:pt x="3170242" y="0"/>
                </a:lnTo>
                <a:lnTo>
                  <a:pt x="3170242" y="3927102"/>
                </a:lnTo>
                <a:lnTo>
                  <a:pt x="0" y="39271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/>
          </a:blipFill>
        </p:spPr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8143868" y="3571864"/>
            <a:ext cx="90011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600" b="0" i="0" u="none" strike="noStrike" cap="none">
                <a:ln>
                  <a:noFill/>
                </a:ln>
                <a:solidFill>
                  <a:srgbClr val="404040"/>
                </a:solidFill>
                <a:latin typeface="Calibri"/>
                <a:ea typeface="Times New Roman"/>
                <a:cs typeface="Arial"/>
              </a:rPr>
              <a:t>Главная задача педагога — не стать психологом, а создать условия, в которых ребенок сможет чувствовать себя в безопасности. </a:t>
            </a:r>
            <a:endParaRPr/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600" b="0" i="0" u="none" strike="noStrike" cap="none">
                <a:ln>
                  <a:noFill/>
                </a:ln>
                <a:solidFill>
                  <a:srgbClr val="404040"/>
                </a:solidFill>
                <a:latin typeface="Calibri"/>
                <a:ea typeface="Times New Roman"/>
                <a:cs typeface="Arial"/>
              </a:rPr>
              <a:t>Ваше внимание и терпение могут стать для него опорой в самый трудный период.</a:t>
            </a:r>
            <a:endParaRPr lang="ru-RU" sz="3600" b="0" i="0" u="none" strike="noStrike" cap="none">
              <a:ln>
                <a:noFill/>
              </a:ln>
              <a:solidFill>
                <a:schemeClr val="tx1"/>
              </a:solidFill>
              <a:latin typeface="Calibri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500134" y="3143236"/>
            <a:ext cx="392909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>
                <a:solidFill>
                  <a:schemeClr val="bg1"/>
                </a:solidFill>
                <a:latin typeface="Calibri"/>
                <a:ea typeface="Times New Roman"/>
                <a:cs typeface="Arial"/>
              </a:rPr>
              <a:t>Телефоны доверия</a:t>
            </a:r>
            <a:r>
              <a:rPr lang="ru-RU" sz="3200">
                <a:solidFill>
                  <a:schemeClr val="bg1"/>
                </a:solidFill>
                <a:latin typeface="Calibri"/>
                <a:ea typeface="Times New Roman"/>
                <a:cs typeface="Arial"/>
              </a:rPr>
              <a:t>:</a:t>
            </a:r>
            <a:endParaRPr lang="ru-RU" sz="2800">
              <a:solidFill>
                <a:schemeClr val="bg1"/>
              </a:solidFill>
              <a:latin typeface="Calibri"/>
              <a:cs typeface="Arial"/>
            </a:endParaRPr>
          </a:p>
          <a:p>
            <a:pPr lvl="0" indent="45085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>
                <a:solidFill>
                  <a:schemeClr val="bg1"/>
                </a:solidFill>
                <a:latin typeface="Calibri"/>
                <a:ea typeface="Times New Roman"/>
                <a:cs typeface="Arial"/>
              </a:rPr>
              <a:t>Всероссийская линия для детей</a:t>
            </a:r>
            <a:endParaRPr/>
          </a:p>
          <a:p>
            <a:pPr lvl="0" indent="45085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>
                <a:solidFill>
                  <a:schemeClr val="bg1"/>
                </a:solidFill>
                <a:latin typeface="Calibri"/>
                <a:ea typeface="Times New Roman"/>
                <a:cs typeface="Arial"/>
              </a:rPr>
              <a:t>8-800-2000-122.</a:t>
            </a:r>
            <a:endParaRPr lang="ru-RU" sz="2800">
              <a:solidFill>
                <a:schemeClr val="bg1"/>
              </a:solidFill>
              <a:latin typeface="Calibri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r7-office/2026.2.1.2268</Application>
  <DocSecurity>0</DocSecurity>
  <PresentationFormat>Произвольный</PresentationFormat>
  <Paragraphs>0</Paragraphs>
  <Slides>7</Slides>
  <Notes>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/>
  <cp:keywords/>
  <dc:description/>
  <dc:identifier>DAGm5YHBDxk</dc:identifier>
  <dc:language/>
  <cp:lastModifiedBy>Аноним</cp:lastModifiedBy>
  <cp:revision>6</cp:revision>
  <dcterms:created xsi:type="dcterms:W3CDTF">2006-08-16T00:00:00Z</dcterms:created>
  <dcterms:modified xsi:type="dcterms:W3CDTF">2026-09-17T11:39:03Z</dcterms:modified>
  <cp:category/>
  <cp:contentStatus/>
  <cp:version/>
</cp:coreProperties>
</file>